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arlow Light" panose="00000400000000000000" pitchFamily="2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Montserrat" panose="00000500000000000000" pitchFamily="2" charset="-52"/>
      <p:regular r:id="rId21"/>
      <p:bold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39" d="100"/>
          <a:sy n="39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130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7106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Процессы в операционных системах</a:t>
            </a:r>
            <a:endParaRPr lang="en-US" sz="44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B47E7A-F811-42A0-9601-2F6BE2CE8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942" y="6041306"/>
            <a:ext cx="6188055" cy="21129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380661"/>
            <a:ext cx="571142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Что такое процесс?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418290"/>
            <a:ext cx="6448544" cy="1974652"/>
          </a:xfrm>
          <a:prstGeom prst="roundRect">
            <a:avLst>
              <a:gd name="adj" fmla="val 16458"/>
            </a:avLst>
          </a:prstGeom>
          <a:solidFill>
            <a:srgbClr val="75BAE6"/>
          </a:solidFill>
          <a:ln w="7620">
            <a:solidFill>
              <a:srgbClr val="5BA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46424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Определение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5128617"/>
            <a:ext cx="600015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Программа в состоянии выполнения - динамическая сущность с собственной памятью и ресурсами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428" y="4418290"/>
            <a:ext cx="6448663" cy="1974652"/>
          </a:xfrm>
          <a:prstGeom prst="roundRect">
            <a:avLst>
              <a:gd name="adj" fmla="val 16458"/>
            </a:avLst>
          </a:prstGeom>
          <a:solidFill>
            <a:srgbClr val="75BAE6"/>
          </a:solidFill>
          <a:ln w="7620">
            <a:solidFill>
              <a:srgbClr val="5BA0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7623" y="46424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Компоненты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47623" y="5128617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Адресное пространство, счётчик команд, регистры, стек, открытые файлы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6636663"/>
            <a:ext cx="13113782" cy="920472"/>
          </a:xfrm>
          <a:prstGeom prst="roundRect">
            <a:avLst>
              <a:gd name="adj" fmla="val 35307"/>
            </a:avLst>
          </a:prstGeom>
          <a:solidFill>
            <a:srgbClr val="BEDFF3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84" y="6969204"/>
            <a:ext cx="270748" cy="21657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462207" y="6907292"/>
            <a:ext cx="1219331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Аналогия:</a:t>
            </a: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Программа — рецепт, процесс — приготовление блюда по рецепту</a:t>
            </a:r>
            <a:endParaRPr lang="en-US" sz="17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4661B42-8212-4681-8F89-DC5896F79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3679" y="7557136"/>
            <a:ext cx="1926721" cy="6579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178" y="521970"/>
            <a:ext cx="4987052" cy="623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Модель процесса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56" y="1429583"/>
            <a:ext cx="7862768" cy="380607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78" y="5448776"/>
            <a:ext cx="473750" cy="4737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3178" y="6159341"/>
            <a:ext cx="3217307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Пользовательская часть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63178" y="6584633"/>
            <a:ext cx="427672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Код программы и данные пользователя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718" y="5448776"/>
            <a:ext cx="473750" cy="4737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176718" y="6159341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Ядро ОС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5176718" y="6584633"/>
            <a:ext cx="4276844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Управляет через блок управления процессом (PCB)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0378" y="5448776"/>
            <a:ext cx="473750" cy="4737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90378" y="6159341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Планировщик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690378" y="6584633"/>
            <a:ext cx="4276844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Решает, какой процесс выполняется на CPU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663178" y="7404259"/>
            <a:ext cx="1330404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PCB содержит: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PID, состояние, счётчик команд, регистры, информацию о памяти, открытые файлы</a:t>
            </a:r>
            <a:endParaRPr lang="en-US" sz="14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EDDA003-6DA6-4D50-B2A3-A835BF2F02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41504" y="7633438"/>
            <a:ext cx="1745907" cy="5961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81288"/>
            <a:ext cx="573940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Создание процесса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927265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264807"/>
            <a:ext cx="644854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24339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Выделение PID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2920127"/>
            <a:ext cx="64485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Присвоение уникального идентификатора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423428" y="1927265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2264807"/>
            <a:ext cx="6448663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3428" y="2433995"/>
            <a:ext cx="289381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Выделение памяти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3428" y="2920127"/>
            <a:ext cx="64486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Под код, данные, стек и кучу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758309" y="364581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961805"/>
            <a:ext cx="6448544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8309" y="4152543"/>
            <a:ext cx="306931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Инициализация PCB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58309" y="4638675"/>
            <a:ext cx="64485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Установка состояния и заполнение регистров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423428" y="364581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7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3961805"/>
            <a:ext cx="6448663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23428" y="4152543"/>
            <a:ext cx="33758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Добавление в очередь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3428" y="4638675"/>
            <a:ext cx="64486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Вставка в очередь готовых процессов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58309" y="56080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Unix/Linux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8309" y="618089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fork() — создание дочернего</a:t>
            </a:r>
            <a:endParaRPr lang="en-US" sz="1700" dirty="0"/>
          </a:p>
        </p:txBody>
      </p:sp>
      <p:sp>
        <p:nvSpPr>
          <p:cNvPr id="21" name="Text 15"/>
          <p:cNvSpPr/>
          <p:nvPr/>
        </p:nvSpPr>
        <p:spPr>
          <a:xfrm>
            <a:off x="758309" y="660332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exec() — замена образа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758309" y="702575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wait() — ожидание завершения</a:t>
            </a:r>
            <a:endParaRPr lang="en-US" sz="1700" dirty="0"/>
          </a:p>
        </p:txBody>
      </p:sp>
      <p:sp>
        <p:nvSpPr>
          <p:cNvPr id="23" name="Text 17"/>
          <p:cNvSpPr/>
          <p:nvPr/>
        </p:nvSpPr>
        <p:spPr>
          <a:xfrm>
            <a:off x="7587139" y="56080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Windows</a:t>
            </a:r>
            <a:endParaRPr lang="en-US" sz="2200" dirty="0"/>
          </a:p>
        </p:txBody>
      </p:sp>
      <p:sp>
        <p:nvSpPr>
          <p:cNvPr id="24" name="Text 18"/>
          <p:cNvSpPr/>
          <p:nvPr/>
        </p:nvSpPr>
        <p:spPr>
          <a:xfrm>
            <a:off x="7587139" y="6180892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CreateProcess() — создание нового процесса и главного потока</a:t>
            </a:r>
            <a:endParaRPr lang="en-US" sz="1700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6BE487F-7699-4F60-8A01-0C1704B68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7242" y="6776680"/>
            <a:ext cx="4238627" cy="14473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827" y="567928"/>
            <a:ext cx="6200299" cy="665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Завершение процесса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07827" y="1536383"/>
            <a:ext cx="7728347" cy="1621869"/>
          </a:xfrm>
          <a:prstGeom prst="roundRect">
            <a:avLst>
              <a:gd name="adj" fmla="val 18705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2855" y="1761411"/>
            <a:ext cx="354865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Нормальное завершение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32855" y="2215277"/>
            <a:ext cx="727829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Выход из main()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32855" y="2609612"/>
            <a:ext cx="727829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Системный вызов exit()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07827" y="3360420"/>
            <a:ext cx="7728347" cy="2016204"/>
          </a:xfrm>
          <a:prstGeom prst="roundRect">
            <a:avLst>
              <a:gd name="adj" fmla="val 15046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32855" y="3585448"/>
            <a:ext cx="3536394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Аномальное завершение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932855" y="4039314"/>
            <a:ext cx="727829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Ошибки (деление на ноль)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932855" y="4433649"/>
            <a:ext cx="727829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Получение сигналов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932855" y="4827984"/>
            <a:ext cx="727829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Принудительное завершение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07827" y="5604034"/>
            <a:ext cx="7728347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Действия ОС: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освобождение ресурсов, уведомление родителя, удаление PCB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07827" y="6478667"/>
            <a:ext cx="7728347" cy="1182886"/>
          </a:xfrm>
          <a:prstGeom prst="roundRect">
            <a:avLst>
              <a:gd name="adj" fmla="val 25646"/>
            </a:avLst>
          </a:prstGeom>
          <a:solidFill>
            <a:srgbClr val="BEDFF3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95" y="6782991"/>
            <a:ext cx="252770" cy="202168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364933" y="6731318"/>
            <a:ext cx="6869073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Зомби-процесс:</a:t>
            </a:r>
            <a:r>
              <a:rPr lang="en-US" sz="15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завершился, но PCB не удалён - родитель не вызвал wait()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292" y="486966"/>
            <a:ext cx="5035868" cy="581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Иерархия процессов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8292" y="1333024"/>
            <a:ext cx="3865364" cy="2036802"/>
          </a:xfrm>
          <a:prstGeom prst="roundRect">
            <a:avLst>
              <a:gd name="adj" fmla="val 13012"/>
            </a:avLst>
          </a:prstGeom>
          <a:solidFill>
            <a:srgbClr val="D4E9F7"/>
          </a:solidFill>
          <a:ln w="7620">
            <a:solidFill>
              <a:srgbClr val="2589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2481" y="1517213"/>
            <a:ext cx="529947" cy="529947"/>
          </a:xfrm>
          <a:prstGeom prst="roundRect">
            <a:avLst>
              <a:gd name="adj" fmla="val 17252830"/>
            </a:avLst>
          </a:prstGeom>
          <a:solidFill>
            <a:srgbClr val="2589C9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14" y="1633061"/>
            <a:ext cx="238482" cy="298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2481" y="2223730"/>
            <a:ext cx="2324695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Дерево процессов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802481" y="2620328"/>
            <a:ext cx="3496985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Корень - init (Unix) или System Idle (Windows)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4660225" y="1333024"/>
            <a:ext cx="3865483" cy="2036802"/>
          </a:xfrm>
          <a:prstGeom prst="roundRect">
            <a:avLst>
              <a:gd name="adj" fmla="val 13012"/>
            </a:avLst>
          </a:prstGeom>
          <a:solidFill>
            <a:srgbClr val="D4E9F7"/>
          </a:solidFill>
          <a:ln w="7620">
            <a:solidFill>
              <a:srgbClr val="2589C9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44415" y="1517213"/>
            <a:ext cx="529947" cy="529947"/>
          </a:xfrm>
          <a:prstGeom prst="roundRect">
            <a:avLst>
              <a:gd name="adj" fmla="val 17252830"/>
            </a:avLst>
          </a:prstGeom>
          <a:solidFill>
            <a:srgbClr val="2589C9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148" y="1633061"/>
            <a:ext cx="238482" cy="29813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44415" y="2223730"/>
            <a:ext cx="2324695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Наследование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4844415" y="2620328"/>
            <a:ext cx="3497104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Дочерние наследуют файлы, переменные окружения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618292" y="3546396"/>
            <a:ext cx="7907417" cy="1754148"/>
          </a:xfrm>
          <a:prstGeom prst="roundRect">
            <a:avLst>
              <a:gd name="adj" fmla="val 15108"/>
            </a:avLst>
          </a:prstGeom>
          <a:solidFill>
            <a:srgbClr val="D4E9F7"/>
          </a:solidFill>
          <a:ln w="7620">
            <a:solidFill>
              <a:srgbClr val="2589C9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802481" y="3730585"/>
            <a:ext cx="529947" cy="529947"/>
          </a:xfrm>
          <a:prstGeom prst="roundRect">
            <a:avLst>
              <a:gd name="adj" fmla="val 17252830"/>
            </a:avLst>
          </a:prstGeom>
          <a:solidFill>
            <a:srgbClr val="2589C9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214" y="3846433"/>
            <a:ext cx="238482" cy="29813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02481" y="4437102"/>
            <a:ext cx="252591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Сиротские процессы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802481" y="4833699"/>
            <a:ext cx="7539037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Автоматически усыновляются процессом init</a:t>
            </a:r>
            <a:endParaRPr lang="en-US" sz="1350" dirty="0"/>
          </a:p>
        </p:txBody>
      </p:sp>
      <p:sp>
        <p:nvSpPr>
          <p:cNvPr id="19" name="Shape 13"/>
          <p:cNvSpPr/>
          <p:nvPr/>
        </p:nvSpPr>
        <p:spPr>
          <a:xfrm>
            <a:off x="618292" y="5499259"/>
            <a:ext cx="7907417" cy="2243376"/>
          </a:xfrm>
          <a:prstGeom prst="roundRect">
            <a:avLst>
              <a:gd name="adj" fmla="val 11814"/>
            </a:avLst>
          </a:prstGeom>
          <a:solidFill>
            <a:srgbClr val="F2F2F2"/>
          </a:solidFill>
          <a:ln/>
        </p:spPr>
      </p:sp>
      <p:sp>
        <p:nvSpPr>
          <p:cNvPr id="20" name="Shape 14"/>
          <p:cNvSpPr/>
          <p:nvPr/>
        </p:nvSpPr>
        <p:spPr>
          <a:xfrm>
            <a:off x="609481" y="5499259"/>
            <a:ext cx="7925038" cy="2243376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</p:sp>
      <p:sp>
        <p:nvSpPr>
          <p:cNvPr id="21" name="Text 15"/>
          <p:cNvSpPr/>
          <p:nvPr/>
        </p:nvSpPr>
        <p:spPr>
          <a:xfrm>
            <a:off x="786051" y="5631656"/>
            <a:ext cx="7571899" cy="1978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init (PID=1)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systemd (PID=500)</a:t>
            </a:r>
            <a:endParaRPr lang="ru-RU" sz="1350" dirty="0">
              <a:solidFill>
                <a:srgbClr val="384653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</a:t>
            </a:r>
            <a:r>
              <a:rPr lang="ru-RU" sz="13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3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bash (PID=1000)</a:t>
            </a:r>
            <a:endParaRPr lang="ru-RU" sz="1350" dirty="0">
              <a:solidFill>
                <a:srgbClr val="384653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</a:t>
            </a:r>
            <a:r>
              <a:rPr lang="ru-RU" sz="13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35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</a:t>
            </a:r>
            <a:r>
              <a:rPr lang="ru-RU" sz="13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3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└── firefox (PID=2000)│ </a:t>
            </a:r>
            <a:endParaRPr lang="ru-RU" sz="1350" dirty="0">
              <a:solidFill>
                <a:srgbClr val="384653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</a:t>
            </a:r>
            <a:r>
              <a:rPr lang="ru-RU" sz="13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3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└── sshd (PID=1100)</a:t>
            </a:r>
            <a:endParaRPr lang="ru-RU" sz="1350" dirty="0">
              <a:solidFill>
                <a:srgbClr val="384653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└── cron (PID=600)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51667"/>
            <a:ext cx="600039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Состояния процесса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4635" y="2747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Новый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233499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Создан, но не в очереди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100" y="3036272"/>
            <a:ext cx="324088" cy="405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23377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Готовый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932" y="2823924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Ждёт выделения CPU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4619" y="2770168"/>
            <a:ext cx="324088" cy="4051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43279" y="3975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Выполняющийся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43279" y="4462105"/>
            <a:ext cx="38288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Выполняется на CPU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5437" y="4466094"/>
            <a:ext cx="324088" cy="40517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4932" y="56142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Ожидающий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34932" y="6100405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Ждёт события или ресурс</a:t>
            </a:r>
            <a:endParaRPr lang="en-US" sz="17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9315" y="5780306"/>
            <a:ext cx="324088" cy="40517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844635" y="52046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Завершённый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58309" y="5690830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Работа завершена</a:t>
            </a:r>
            <a:endParaRPr lang="en-US" sz="170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416" y="4896624"/>
            <a:ext cx="324088" cy="405170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758309" y="693110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Переходы: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Ready→Running (планировщик), Running→Waiting (I/O), Waiting→Ready (событие)</a:t>
            </a:r>
            <a:endParaRPr lang="en-US" sz="170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D28A9BA-21A2-431A-98F8-EA6FA489D0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85476" y="7351804"/>
            <a:ext cx="2344924" cy="8007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288" y="466130"/>
            <a:ext cx="6167795" cy="557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Реализация процесса в ОС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593288" y="1430417"/>
            <a:ext cx="2080617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149" y="1468517"/>
            <a:ext cx="8455104" cy="34172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971496" y="1430417"/>
            <a:ext cx="2080617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593288" y="5266968"/>
            <a:ext cx="4368284" cy="1578769"/>
          </a:xfrm>
          <a:prstGeom prst="roundRect">
            <a:avLst>
              <a:gd name="adj" fmla="val 6950"/>
            </a:avLst>
          </a:prstGeom>
          <a:solidFill>
            <a:srgbClr val="FFFFFF"/>
          </a:solidFill>
          <a:ln w="22860">
            <a:solidFill>
              <a:srgbClr val="063E5F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570428" y="5266968"/>
            <a:ext cx="91440" cy="1578769"/>
          </a:xfrm>
          <a:prstGeom prst="roundRect">
            <a:avLst>
              <a:gd name="adj" fmla="val 278117"/>
            </a:avLst>
          </a:prstGeom>
          <a:solidFill>
            <a:srgbClr val="063E5F"/>
          </a:solidFill>
          <a:ln/>
        </p:spPr>
      </p:sp>
      <p:sp>
        <p:nvSpPr>
          <p:cNvPr id="8" name="Text 5"/>
          <p:cNvSpPr/>
          <p:nvPr/>
        </p:nvSpPr>
        <p:spPr>
          <a:xfrm>
            <a:off x="854154" y="5459254"/>
            <a:ext cx="3000613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Переключение контекста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54154" y="5839778"/>
            <a:ext cx="3915132" cy="813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Сохранение PCB текущего процесса и восстановление другого. Дорогая операция.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130998" y="5266968"/>
            <a:ext cx="4368284" cy="1578769"/>
          </a:xfrm>
          <a:prstGeom prst="roundRect">
            <a:avLst>
              <a:gd name="adj" fmla="val 6950"/>
            </a:avLst>
          </a:prstGeom>
          <a:solidFill>
            <a:srgbClr val="FFFFFF"/>
          </a:solidFill>
          <a:ln w="22860">
            <a:solidFill>
              <a:srgbClr val="063E5F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108138" y="5266968"/>
            <a:ext cx="91440" cy="1578769"/>
          </a:xfrm>
          <a:prstGeom prst="roundRect">
            <a:avLst>
              <a:gd name="adj" fmla="val 278117"/>
            </a:avLst>
          </a:prstGeom>
          <a:solidFill>
            <a:srgbClr val="063E5F"/>
          </a:solidFill>
          <a:ln/>
        </p:spPr>
      </p:sp>
      <p:sp>
        <p:nvSpPr>
          <p:cNvPr id="12" name="Text 9"/>
          <p:cNvSpPr/>
          <p:nvPr/>
        </p:nvSpPr>
        <p:spPr>
          <a:xfrm>
            <a:off x="5391864" y="5459254"/>
            <a:ext cx="2257187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Таблица процессов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391864" y="5839778"/>
            <a:ext cx="3915132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Массив или список PCB всех процессов. Доступ по PID.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9668708" y="5266968"/>
            <a:ext cx="4368403" cy="1578769"/>
          </a:xfrm>
          <a:prstGeom prst="roundRect">
            <a:avLst>
              <a:gd name="adj" fmla="val 6950"/>
            </a:avLst>
          </a:prstGeom>
          <a:solidFill>
            <a:srgbClr val="FFFFFF"/>
          </a:solidFill>
          <a:ln w="22860">
            <a:solidFill>
              <a:srgbClr val="063E5F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9645848" y="5266968"/>
            <a:ext cx="91440" cy="1578769"/>
          </a:xfrm>
          <a:prstGeom prst="roundRect">
            <a:avLst>
              <a:gd name="adj" fmla="val 278117"/>
            </a:avLst>
          </a:prstGeom>
          <a:solidFill>
            <a:srgbClr val="063E5F"/>
          </a:solidFill>
          <a:ln/>
        </p:spPr>
      </p:sp>
      <p:sp>
        <p:nvSpPr>
          <p:cNvPr id="16" name="Text 13"/>
          <p:cNvSpPr/>
          <p:nvPr/>
        </p:nvSpPr>
        <p:spPr>
          <a:xfrm>
            <a:off x="9929574" y="5459254"/>
            <a:ext cx="2429708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Изоляция процессов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929574" y="5839778"/>
            <a:ext cx="3915251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MMU обеспечивает виртуальное адресное пространство. Режимы CPU.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593288" y="7205782"/>
            <a:ext cx="2230755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Процессы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593288" y="7654052"/>
            <a:ext cx="6515100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Независимые единицы с собственной памятью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7529632" y="7205782"/>
            <a:ext cx="2230755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Потоки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7529632" y="7654052"/>
            <a:ext cx="6515100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Лёгковесные процессы в одном адресном пространстве</a:t>
            </a:r>
            <a:endParaRPr lang="en-US" sz="1300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1AF5824-C386-444C-A30E-C0666BE02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7115" y="7484626"/>
            <a:ext cx="1953285" cy="6669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8A674A-6EAA-4FB2-9373-6D3212FB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274" y="49874"/>
            <a:ext cx="8129852" cy="81298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26D803-29D1-493B-9E33-157F33440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4841" y="7562627"/>
            <a:ext cx="1807225" cy="61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20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388</Words>
  <Application>Microsoft Office PowerPoint</Application>
  <PresentationFormat>Произвольный</PresentationFormat>
  <Paragraphs>88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Calibri</vt:lpstr>
      <vt:lpstr>Barlow Light</vt:lpstr>
      <vt:lpstr>Barlow Bold</vt:lpstr>
      <vt:lpstr>Arial</vt:lpstr>
      <vt:lpstr>Montserrat</vt:lpstr>
      <vt:lpstr>Consolas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Vladislav Novitskiy</cp:lastModifiedBy>
  <cp:revision>2</cp:revision>
  <dcterms:created xsi:type="dcterms:W3CDTF">2025-09-25T18:48:09Z</dcterms:created>
  <dcterms:modified xsi:type="dcterms:W3CDTF">2025-09-25T18:55:00Z</dcterms:modified>
</cp:coreProperties>
</file>